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1" r:id="rId3"/>
    <p:sldId id="262" r:id="rId4"/>
    <p:sldId id="259" r:id="rId5"/>
    <p:sldId id="258" r:id="rId6"/>
    <p:sldId id="257" r:id="rId7"/>
    <p:sldId id="260" r:id="rId8"/>
    <p:sldId id="263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91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5" Type="http://schemas.openxmlformats.org/officeDocument/2006/relationships/image" Target="../media/image2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Relationship Id="rId1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CB8D9-DD55-4A38-A2A4-BB6D7A2FEEEE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964AE-FC95-4484-BC07-EBA8E1AA729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8187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964AE-FC95-4484-BC07-EBA8E1AA7295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41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964AE-FC95-4484-BC07-EBA8E1AA7295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5792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964AE-FC95-4484-BC07-EBA8E1AA7295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9786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0BDA21-4C40-464A-B5E2-2D3921E36317}" type="slidenum">
              <a:rPr lang="en-CA" smtClean="0"/>
              <a:pPr/>
              <a:t>4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378842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964AE-FC95-4484-BC07-EBA8E1AA7295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0522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C7B7BA-4DDB-4959-BBA3-4622271CD6EE}" type="slidenum">
              <a:rPr lang="en-CA" smtClean="0"/>
              <a:pPr/>
              <a:t>6</a:t>
            </a:fld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3173460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964AE-FC95-4484-BC07-EBA8E1AA7295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0967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964AE-FC95-4484-BC07-EBA8E1AA7295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5444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49C199-8842-440F-B75F-49C714930BB3}" type="datetimeFigureOut">
              <a:rPr lang="en-CA" smtClean="0"/>
              <a:t>2015-03-18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06F6562-AFA5-4A01-A523-3695F75D6791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hyperlink" Target="http://www.bcmath.ca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10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12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1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9.bin"/><Relationship Id="rId26" Type="http://schemas.openxmlformats.org/officeDocument/2006/relationships/oleObject" Target="../embeddings/oleObject23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5" Type="http://schemas.openxmlformats.org/officeDocument/2006/relationships/image" Target="../media/image23.wmf"/><Relationship Id="rId33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29" Type="http://schemas.openxmlformats.org/officeDocument/2006/relationships/image" Target="../media/image25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24" Type="http://schemas.openxmlformats.org/officeDocument/2006/relationships/oleObject" Target="../embeddings/oleObject22.bin"/><Relationship Id="rId32" Type="http://schemas.openxmlformats.org/officeDocument/2006/relationships/oleObject" Target="../embeddings/oleObject26.bin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28" Type="http://schemas.openxmlformats.org/officeDocument/2006/relationships/oleObject" Target="../embeddings/oleObject24.bin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20.wmf"/><Relationship Id="rId31" Type="http://schemas.openxmlformats.org/officeDocument/2006/relationships/image" Target="../media/image26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Relationship Id="rId22" Type="http://schemas.openxmlformats.org/officeDocument/2006/relationships/oleObject" Target="../embeddings/oleObject21.bin"/><Relationship Id="rId27" Type="http://schemas.openxmlformats.org/officeDocument/2006/relationships/image" Target="../media/image24.wmf"/><Relationship Id="rId30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6.4 Simulation and </a:t>
            </a:r>
            <a:br>
              <a:rPr lang="en-CA" dirty="0" smtClean="0"/>
            </a:br>
            <a:r>
              <a:rPr lang="en-CA" dirty="0" smtClean="0"/>
              <a:t>Expected Value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2546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I) Simulations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1300" y="914400"/>
            <a:ext cx="8420100" cy="5613400"/>
          </a:xfrm>
        </p:spPr>
        <p:txBody>
          <a:bodyPr>
            <a:normAutofit/>
          </a:bodyPr>
          <a:lstStyle/>
          <a:p>
            <a:r>
              <a:rPr lang="en-CA" sz="2200" dirty="0" smtClean="0"/>
              <a:t>A simulation is a way to replicate an experiment using a dice/spinner/cards where each outcome corresponds with an event with the exact same probability</a:t>
            </a:r>
            <a:br>
              <a:rPr lang="en-CA" sz="2200" dirty="0" smtClean="0"/>
            </a:br>
            <a:endParaRPr lang="en-CA" sz="2200" dirty="0" smtClean="0"/>
          </a:p>
          <a:p>
            <a:pPr>
              <a:buNone/>
            </a:pPr>
            <a:r>
              <a:rPr lang="en-CA" sz="2200" dirty="0" smtClean="0"/>
              <a:t>Ex: Larry drives to work everyday using one of three different routes, taking either “Hastings Street”, “Kingsway </a:t>
            </a:r>
            <a:r>
              <a:rPr lang="en-CA" sz="2200" dirty="0" err="1" smtClean="0"/>
              <a:t>ave</a:t>
            </a:r>
            <a:r>
              <a:rPr lang="en-CA" sz="2200" dirty="0" smtClean="0"/>
              <a:t>”, or “1</a:t>
            </a:r>
            <a:r>
              <a:rPr lang="en-CA" sz="2200" baseline="30000" dirty="0" smtClean="0"/>
              <a:t>st</a:t>
            </a:r>
            <a:r>
              <a:rPr lang="en-CA" sz="2200" dirty="0" smtClean="0"/>
              <a:t> Avenue”.  If each route is chosen at random and equally likely, which road will he take most often?  </a:t>
            </a:r>
          </a:p>
          <a:p>
            <a:pPr>
              <a:buNone/>
            </a:pPr>
            <a:endParaRPr lang="en-CA" sz="2200" dirty="0" smtClean="0"/>
          </a:p>
          <a:p>
            <a:pPr>
              <a:buNone/>
            </a:pPr>
            <a:r>
              <a:rPr lang="en-CA" sz="2200" dirty="0" smtClean="0"/>
              <a:t>In this scenario, we can use a dice to simulate this experiment</a:t>
            </a:r>
          </a:p>
          <a:p>
            <a:pPr>
              <a:buNone/>
            </a:pPr>
            <a:r>
              <a:rPr lang="en-CA" sz="2200" dirty="0" smtClean="0"/>
              <a:t>For instance, if we roll a “1 or 2”, Larry takes Hastings</a:t>
            </a:r>
          </a:p>
          <a:p>
            <a:pPr>
              <a:buNone/>
            </a:pPr>
            <a:r>
              <a:rPr lang="en-CA" sz="2200" dirty="0" smtClean="0"/>
              <a:t>If we roll a “3 or 4”, Larry takes Kingsway.  </a:t>
            </a:r>
          </a:p>
          <a:p>
            <a:pPr>
              <a:buNone/>
            </a:pPr>
            <a:r>
              <a:rPr lang="en-CA" sz="2200" dirty="0" smtClean="0"/>
              <a:t>If we roll a “5 or 6”, Larry takes 1</a:t>
            </a:r>
            <a:r>
              <a:rPr lang="en-CA" sz="2200" baseline="30000" dirty="0" smtClean="0"/>
              <a:t>st</a:t>
            </a:r>
            <a:r>
              <a:rPr lang="en-CA" sz="2200" dirty="0" smtClean="0"/>
              <a:t> Avenue. </a:t>
            </a:r>
          </a:p>
          <a:p>
            <a:pPr>
              <a:buNone/>
            </a:pPr>
            <a:r>
              <a:rPr lang="en-CA" sz="2200" dirty="0" smtClean="0"/>
              <a:t>There are many other ways to simulate this experiment. </a:t>
            </a:r>
            <a:endParaRPr lang="en-CA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7640" y="182880"/>
            <a:ext cx="8671560" cy="609600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Given each scenario, create a simulation:</a:t>
            </a:r>
            <a:endParaRPr lang="en-CA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670560"/>
            <a:ext cx="8671560" cy="1676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1: There are 3</a:t>
            </a:r>
            <a:r>
              <a:rPr kumimoji="0" lang="en-CA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black chairs, 6 red chairs, and 9 blue chairs in a circle.  One person walks and randomly picks a chair to sit on.  Create a simulation for which chair color that person will sit?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6680" y="3505200"/>
            <a:ext cx="8671560" cy="89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2: Jason have 2 pairs of shoes,</a:t>
            </a:r>
            <a:r>
              <a:rPr kumimoji="0" lang="en-CA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6 pairs of pants, and 8 shirts.  Create a simulation for what outfit he should wear?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40" y="2209800"/>
            <a:ext cx="6155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You can roll a die: If you roll a 1 </a:t>
            </a:r>
            <a:r>
              <a:rPr lang="en-CA" dirty="0" smtClean="0">
                <a:solidFill>
                  <a:srgbClr val="FF0000"/>
                </a:solidFill>
                <a:sym typeface="Wingdings" pitchFamily="2" charset="2"/>
              </a:rPr>
              <a:t> pick the black chairs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36520" y="2636520"/>
            <a:ext cx="4427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If you roll a 2 or 3 </a:t>
            </a:r>
            <a:r>
              <a:rPr lang="en-CA" dirty="0" smtClean="0">
                <a:solidFill>
                  <a:srgbClr val="FF0000"/>
                </a:solidFill>
                <a:sym typeface="Wingdings" pitchFamily="2" charset="2"/>
              </a:rPr>
              <a:t> pick the red chairs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51760" y="3108960"/>
            <a:ext cx="4854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If you roll a 4, 5, or 6 </a:t>
            </a:r>
            <a:r>
              <a:rPr lang="en-CA" dirty="0" smtClean="0">
                <a:solidFill>
                  <a:srgbClr val="FF0000"/>
                </a:solidFill>
                <a:sym typeface="Wingdings" pitchFamily="2" charset="2"/>
              </a:rPr>
              <a:t> pick the blue chairs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0520" y="4312920"/>
            <a:ext cx="6960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Flip a coin to decide which pair of shoes to wear: Heads or Tails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" y="4861560"/>
            <a:ext cx="7404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Roll a dice to decide which pair of pants to wear: 1 to 6 for each pair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6240" y="5334000"/>
            <a:ext cx="7580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Get a 8 sided dice/spinner with 8 segments/or flip 3 coins where each </a:t>
            </a:r>
            <a:br>
              <a:rPr lang="en-CA" dirty="0" smtClean="0">
                <a:solidFill>
                  <a:srgbClr val="FF0000"/>
                </a:solidFill>
              </a:rPr>
            </a:br>
            <a:r>
              <a:rPr lang="en-CA" dirty="0" smtClean="0">
                <a:solidFill>
                  <a:srgbClr val="FF0000"/>
                </a:solidFill>
              </a:rPr>
              <a:t> outcome corresponds with a shirt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6141720"/>
            <a:ext cx="5471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Note: when you flip 3 coins, there are 8 outcomes:</a:t>
            </a:r>
            <a:endParaRPr lang="en-CA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25" y="261938"/>
            <a:ext cx="8524875" cy="8937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400" dirty="0" smtClean="0"/>
              <a:t>Activity: If you flip a coin 100 times, How many heads will you get? </a:t>
            </a:r>
            <a:endParaRPr lang="en-CA" sz="2400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4"/>
              </a:rPr>
              <a:t>www.BCMath.ca</a:t>
            </a:r>
            <a:r>
              <a:rPr lang="en-US" sz="1000"/>
              <a:t> 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697413" y="3884613"/>
            <a:ext cx="633412" cy="542925"/>
            <a:chOff x="5237163" y="5272088"/>
            <a:chExt cx="633412" cy="543729"/>
          </a:xfrm>
        </p:grpSpPr>
        <p:sp>
          <p:nvSpPr>
            <p:cNvPr id="5" name="Oval 4"/>
            <p:cNvSpPr/>
            <p:nvPr/>
          </p:nvSpPr>
          <p:spPr>
            <a:xfrm>
              <a:off x="5237163" y="5272088"/>
              <a:ext cx="633412" cy="54213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508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2400" dirty="0"/>
            </a:p>
          </p:txBody>
        </p:sp>
        <p:sp>
          <p:nvSpPr>
            <p:cNvPr id="2066" name="TextBox 5"/>
            <p:cNvSpPr txBox="1">
              <a:spLocks noChangeArrowheads="1"/>
            </p:cNvSpPr>
            <p:nvPr/>
          </p:nvSpPr>
          <p:spPr bwMode="auto">
            <a:xfrm>
              <a:off x="5330825" y="5338763"/>
              <a:ext cx="415925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CA" sz="2500">
                  <a:solidFill>
                    <a:schemeClr val="bg1"/>
                  </a:solidFill>
                </a:rPr>
                <a:t>H</a:t>
              </a:r>
            </a:p>
          </p:txBody>
        </p:sp>
      </p:grpSp>
      <p:sp>
        <p:nvSpPr>
          <p:cNvPr id="2056" name="TextBox 6"/>
          <p:cNvSpPr txBox="1">
            <a:spLocks noChangeArrowheads="1"/>
          </p:cNvSpPr>
          <p:nvPr/>
        </p:nvSpPr>
        <p:spPr bwMode="auto">
          <a:xfrm>
            <a:off x="160300" y="1382524"/>
            <a:ext cx="3866764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300" b="1" u="sng" dirty="0">
                <a:solidFill>
                  <a:srgbClr val="FF0000"/>
                </a:solidFill>
              </a:rPr>
              <a:t>Theoretical Probability:</a:t>
            </a:r>
          </a:p>
        </p:txBody>
      </p:sp>
      <p:sp>
        <p:nvSpPr>
          <p:cNvPr id="2057" name="TextBox 7"/>
          <p:cNvSpPr txBox="1">
            <a:spLocks noChangeArrowheads="1"/>
          </p:cNvSpPr>
          <p:nvPr/>
        </p:nvSpPr>
        <p:spPr bwMode="auto">
          <a:xfrm>
            <a:off x="4302227" y="1382524"/>
            <a:ext cx="4195379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300" b="1" u="sng">
                <a:solidFill>
                  <a:srgbClr val="FF0000"/>
                </a:solidFill>
              </a:rPr>
              <a:t>Experimental Probability:</a:t>
            </a: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584200" y="2727325"/>
          <a:ext cx="14922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5" imgW="799920" imgH="253800" progId="Equation.DSMT4">
                  <p:embed/>
                </p:oleObj>
              </mc:Choice>
              <mc:Fallback>
                <p:oleObj name="Equation" r:id="rId5" imgW="79992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727325"/>
                        <a:ext cx="149225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124075" y="2727325"/>
          <a:ext cx="84296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7" imgW="317160" imgH="177480" progId="Equation.DSMT4">
                  <p:embed/>
                </p:oleObj>
              </mc:Choice>
              <mc:Fallback>
                <p:oleObj name="Equation" r:id="rId7" imgW="31716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727325"/>
                        <a:ext cx="842963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TextBox 10"/>
          <p:cNvSpPr txBox="1">
            <a:spLocks noChangeArrowheads="1"/>
          </p:cNvSpPr>
          <p:nvPr/>
        </p:nvSpPr>
        <p:spPr bwMode="auto">
          <a:xfrm>
            <a:off x="174625" y="3340100"/>
            <a:ext cx="3826689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300">
                <a:solidFill>
                  <a:srgbClr val="FF0000"/>
                </a:solidFill>
              </a:rPr>
              <a:t>Multiply that by 100 trials</a:t>
            </a:r>
            <a:br>
              <a:rPr lang="en-CA" sz="2300">
                <a:solidFill>
                  <a:srgbClr val="FF0000"/>
                </a:solidFill>
              </a:rPr>
            </a:br>
            <a:r>
              <a:rPr lang="en-CA" sz="2300">
                <a:solidFill>
                  <a:srgbClr val="FF0000"/>
                </a:solidFill>
              </a:rPr>
              <a:t>to get the number of heads</a:t>
            </a:r>
          </a:p>
        </p:txBody>
      </p:sp>
      <p:sp>
        <p:nvSpPr>
          <p:cNvPr id="2059" name="TextBox 11"/>
          <p:cNvSpPr txBox="1">
            <a:spLocks noChangeArrowheads="1"/>
          </p:cNvSpPr>
          <p:nvPr/>
        </p:nvSpPr>
        <p:spPr bwMode="auto">
          <a:xfrm>
            <a:off x="4306845" y="1882914"/>
            <a:ext cx="466025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300" dirty="0">
                <a:solidFill>
                  <a:srgbClr val="FF0000"/>
                </a:solidFill>
              </a:rPr>
              <a:t>Experimentally there could be</a:t>
            </a:r>
            <a:br>
              <a:rPr lang="en-CA" sz="2300" dirty="0">
                <a:solidFill>
                  <a:srgbClr val="FF0000"/>
                </a:solidFill>
              </a:rPr>
            </a:br>
            <a:r>
              <a:rPr lang="en-CA" sz="2300" dirty="0" smtClean="0">
                <a:solidFill>
                  <a:srgbClr val="FF0000"/>
                </a:solidFill>
              </a:rPr>
              <a:t>anything from zero </a:t>
            </a:r>
            <a:r>
              <a:rPr lang="en-CA" sz="2300" dirty="0">
                <a:solidFill>
                  <a:srgbClr val="FF0000"/>
                </a:solidFill>
              </a:rPr>
              <a:t>to 100 heads </a:t>
            </a:r>
          </a:p>
        </p:txBody>
      </p:sp>
      <p:sp>
        <p:nvSpPr>
          <p:cNvPr id="2060" name="TextBox 12"/>
          <p:cNvSpPr txBox="1">
            <a:spLocks noChangeArrowheads="1"/>
          </p:cNvSpPr>
          <p:nvPr/>
        </p:nvSpPr>
        <p:spPr bwMode="auto">
          <a:xfrm>
            <a:off x="4265613" y="2746375"/>
            <a:ext cx="4434227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300" dirty="0" smtClean="0">
                <a:solidFill>
                  <a:srgbClr val="FF0000"/>
                </a:solidFill>
              </a:rPr>
              <a:t>If we did this activity, 0 or 100 </a:t>
            </a:r>
            <a:br>
              <a:rPr lang="en-CA" sz="2300" dirty="0" smtClean="0">
                <a:solidFill>
                  <a:srgbClr val="FF0000"/>
                </a:solidFill>
              </a:rPr>
            </a:br>
            <a:r>
              <a:rPr lang="en-CA" sz="2300" dirty="0" smtClean="0">
                <a:solidFill>
                  <a:srgbClr val="FF0000"/>
                </a:solidFill>
              </a:rPr>
              <a:t>will be very unlikely, although </a:t>
            </a:r>
            <a:br>
              <a:rPr lang="en-CA" sz="2300" dirty="0" smtClean="0">
                <a:solidFill>
                  <a:srgbClr val="FF0000"/>
                </a:solidFill>
              </a:rPr>
            </a:br>
            <a:r>
              <a:rPr lang="en-CA" sz="2300" dirty="0" smtClean="0">
                <a:solidFill>
                  <a:srgbClr val="FF0000"/>
                </a:solidFill>
              </a:rPr>
              <a:t>it is still possible</a:t>
            </a:r>
            <a:endParaRPr lang="en-CA" sz="2300" dirty="0">
              <a:solidFill>
                <a:srgbClr val="FF0000"/>
              </a:solidFill>
            </a:endParaRPr>
          </a:p>
        </p:txBody>
      </p:sp>
      <p:sp>
        <p:nvSpPr>
          <p:cNvPr id="2061" name="TextBox 10"/>
          <p:cNvSpPr txBox="1">
            <a:spLocks noChangeArrowheads="1"/>
          </p:cNvSpPr>
          <p:nvPr/>
        </p:nvSpPr>
        <p:spPr bwMode="auto">
          <a:xfrm>
            <a:off x="228600" y="1905000"/>
            <a:ext cx="3331361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300" dirty="0">
                <a:solidFill>
                  <a:srgbClr val="FF0000"/>
                </a:solidFill>
              </a:rPr>
              <a:t>The probability from a </a:t>
            </a:r>
            <a:r>
              <a:rPr lang="en-CA" sz="2300" dirty="0" smtClean="0">
                <a:solidFill>
                  <a:srgbClr val="FF0000"/>
                </a:solidFill>
              </a:rPr>
              <a:t/>
            </a:r>
            <a:br>
              <a:rPr lang="en-CA" sz="2300" dirty="0" smtClean="0">
                <a:solidFill>
                  <a:srgbClr val="FF0000"/>
                </a:solidFill>
              </a:rPr>
            </a:br>
            <a:r>
              <a:rPr lang="en-CA" sz="2300" dirty="0" smtClean="0">
                <a:solidFill>
                  <a:srgbClr val="FF0000"/>
                </a:solidFill>
              </a:rPr>
              <a:t>single trial </a:t>
            </a:r>
            <a:r>
              <a:rPr lang="en-CA" sz="2300" dirty="0">
                <a:solidFill>
                  <a:srgbClr val="FF0000"/>
                </a:solidFill>
              </a:rPr>
              <a:t>is 50%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764213" y="4022725"/>
            <a:ext cx="633412" cy="544513"/>
            <a:chOff x="5237163" y="5272088"/>
            <a:chExt cx="633412" cy="543729"/>
          </a:xfrm>
        </p:grpSpPr>
        <p:sp>
          <p:nvSpPr>
            <p:cNvPr id="16" name="Oval 15"/>
            <p:cNvSpPr/>
            <p:nvPr/>
          </p:nvSpPr>
          <p:spPr>
            <a:xfrm>
              <a:off x="5237163" y="5272088"/>
              <a:ext cx="633412" cy="542143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508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2400" dirty="0"/>
            </a:p>
          </p:txBody>
        </p:sp>
        <p:sp>
          <p:nvSpPr>
            <p:cNvPr id="2064" name="TextBox 16"/>
            <p:cNvSpPr txBox="1">
              <a:spLocks noChangeArrowheads="1"/>
            </p:cNvSpPr>
            <p:nvPr/>
          </p:nvSpPr>
          <p:spPr bwMode="auto">
            <a:xfrm>
              <a:off x="5330825" y="5338763"/>
              <a:ext cx="415925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CA" sz="2500">
                  <a:solidFill>
                    <a:schemeClr val="bg1"/>
                  </a:solidFill>
                </a:rPr>
                <a:t>H</a:t>
              </a:r>
            </a:p>
          </p:txBody>
        </p:sp>
      </p:grpSp>
      <p:sp>
        <p:nvSpPr>
          <p:cNvPr id="18" name="TextBox 10"/>
          <p:cNvSpPr txBox="1">
            <a:spLocks noChangeArrowheads="1"/>
          </p:cNvSpPr>
          <p:nvPr/>
        </p:nvSpPr>
        <p:spPr bwMode="auto">
          <a:xfrm>
            <a:off x="192088" y="4286250"/>
            <a:ext cx="3785011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300" dirty="0" smtClean="0">
                <a:solidFill>
                  <a:srgbClr val="FF0000"/>
                </a:solidFill>
              </a:rPr>
              <a:t>So theoretically speaking, </a:t>
            </a:r>
          </a:p>
          <a:p>
            <a:pPr algn="ctr"/>
            <a:r>
              <a:rPr lang="en-CA" sz="2300" dirty="0" smtClean="0">
                <a:solidFill>
                  <a:srgbClr val="FF0000"/>
                </a:solidFill>
              </a:rPr>
              <a:t>in </a:t>
            </a:r>
            <a:r>
              <a:rPr lang="en-CA" sz="2300" dirty="0">
                <a:solidFill>
                  <a:srgbClr val="FF0000"/>
                </a:solidFill>
              </a:rPr>
              <a:t>100 trials, we </a:t>
            </a:r>
            <a:r>
              <a:rPr lang="en-CA" sz="2300" dirty="0" smtClean="0">
                <a:solidFill>
                  <a:srgbClr val="FF0000"/>
                </a:solidFill>
              </a:rPr>
              <a:t>should </a:t>
            </a:r>
          </a:p>
          <a:p>
            <a:pPr algn="ctr"/>
            <a:r>
              <a:rPr lang="en-CA" sz="2300" dirty="0" smtClean="0">
                <a:solidFill>
                  <a:srgbClr val="FF0000"/>
                </a:solidFill>
              </a:rPr>
              <a:t>expect to get 50 </a:t>
            </a:r>
            <a:r>
              <a:rPr lang="en-CA" sz="2300" dirty="0">
                <a:solidFill>
                  <a:srgbClr val="FF0000"/>
                </a:solidFill>
              </a:rPr>
              <a:t>heads</a:t>
            </a:r>
          </a:p>
        </p:txBody>
      </p:sp>
      <p:sp>
        <p:nvSpPr>
          <p:cNvPr id="19" name="TextBox 12"/>
          <p:cNvSpPr txBox="1">
            <a:spLocks noChangeArrowheads="1"/>
          </p:cNvSpPr>
          <p:nvPr/>
        </p:nvSpPr>
        <p:spPr bwMode="auto">
          <a:xfrm>
            <a:off x="4267200" y="4114800"/>
            <a:ext cx="4584909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300" dirty="0" smtClean="0">
                <a:solidFill>
                  <a:srgbClr val="FF0000"/>
                </a:solidFill>
              </a:rPr>
              <a:t>Results from experimental</a:t>
            </a:r>
            <a:br>
              <a:rPr lang="en-CA" sz="2300" dirty="0" smtClean="0">
                <a:solidFill>
                  <a:srgbClr val="FF0000"/>
                </a:solidFill>
              </a:rPr>
            </a:br>
            <a:r>
              <a:rPr lang="en-CA" sz="2300" dirty="0" smtClean="0">
                <a:solidFill>
                  <a:srgbClr val="FF0000"/>
                </a:solidFill>
              </a:rPr>
              <a:t>probability would have to come</a:t>
            </a:r>
            <a:br>
              <a:rPr lang="en-CA" sz="2300" dirty="0" smtClean="0">
                <a:solidFill>
                  <a:srgbClr val="FF0000"/>
                </a:solidFill>
              </a:rPr>
            </a:br>
            <a:r>
              <a:rPr lang="en-CA" sz="2300" dirty="0" smtClean="0">
                <a:solidFill>
                  <a:srgbClr val="FF0000"/>
                </a:solidFill>
              </a:rPr>
              <a:t>from performing the experiment</a:t>
            </a:r>
            <a:endParaRPr lang="en-CA" sz="2300" dirty="0">
              <a:solidFill>
                <a:srgbClr val="FF0000"/>
              </a:solidFill>
            </a:endParaRPr>
          </a:p>
        </p:txBody>
      </p:sp>
      <p:sp>
        <p:nvSpPr>
          <p:cNvPr id="20" name="TextBox 10"/>
          <p:cNvSpPr txBox="1">
            <a:spLocks noChangeArrowheads="1"/>
          </p:cNvSpPr>
          <p:nvPr/>
        </p:nvSpPr>
        <p:spPr bwMode="auto">
          <a:xfrm>
            <a:off x="990600" y="5551438"/>
            <a:ext cx="689163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300" dirty="0" smtClean="0"/>
              <a:t>One of the goals of mathematicians is to use </a:t>
            </a:r>
            <a:br>
              <a:rPr lang="en-CA" sz="2300" dirty="0" smtClean="0"/>
            </a:br>
            <a:r>
              <a:rPr lang="en-CA" sz="2300" dirty="0" smtClean="0"/>
              <a:t>theoretical probability to predict the outcomes of </a:t>
            </a:r>
            <a:br>
              <a:rPr lang="en-CA" sz="2300" dirty="0" smtClean="0"/>
            </a:br>
            <a:r>
              <a:rPr lang="en-CA" sz="2300" dirty="0" smtClean="0"/>
              <a:t>experimental probability</a:t>
            </a:r>
            <a:endParaRPr lang="en-CA" sz="2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9" presetClass="entr" presetSubtype="5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4 -0.01067  0.018 -0.02133  0.023 -0.02133  c 0.031 0  0.063 0.16667  0.063 0.33333  c 0 -0.084  0.016 -0.16667  0.031 -0.16667  c 0.016 0  0.031 0.084  0.031 0.16667  c 0 -0.04133  0.008 -0.084  0.016 -0.084  c 0.008 0  0.016 0.04133  0.016 0.084  c 0 -0.02133  0.004 -0.04133  0.008 -0.04133  c 0.004 0  0.008 0.02133  0.008 0.04133  c 0 -0.01067  0.002 -0.02133  0.004 -0.02133  c 0.001 0  0.004 0.01067  0.004 0.02133  c 0 -0.00533  0.001 -0.01067  0.002 -0.01067  c 0 0.00133  0.002 0.00533  0.002 0.01067  c 0 -0.00267  0 -0.00533  0.001 -0.00533  c 0 0.00133  0.001 0.00267  0.001 0.00533  c 0 -0.00133  0 -0.00267  0 -0.004  c 0.001 0  0.001 0.00133  0.001 0.00267  c 0.001 0  0.001 -0.00133  0.001 -0.00267  c 0.001 0  0.001 0.00133  0.001 0.00267  E" pathEditMode="relative" ptsTypes="">
                                      <p:cBhvr>
                                        <p:cTn id="5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9" presetClass="entr" presetSubtype="5" repeatCount="3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54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 c 0.004 -0.01067  0.018 -0.02133  0.023 -0.02133  c 0.031 0  0.063 0.16667  0.063 0.33333  c 0 -0.084  0.016 -0.16667  0.031 -0.16667  c 0.016 0  0.031 0.084  0.031 0.16667  c 0 -0.04133  0.008 -0.084  0.016 -0.084  c 0.008 0  0.016 0.04133  0.016 0.084  c 0 -0.02133  0.004 -0.04133  0.008 -0.04133  c 0.004 0  0.008 0.02133  0.008 0.04133  c 0 -0.01067  0.002 -0.02133  0.004 -0.02133  c 0.001 0  0.004 0.01067  0.004 0.02133  c 0 -0.00533  0.001 -0.01067  0.002 -0.01067  c 0 0.00133  0.002 0.00533  0.002 0.01067  c 0 -0.00267  0 -0.00533  0.001 -0.00533  c 0 0.00133  0.001 0.00267  0.001 0.00533  c 0 -0.00133  0 -0.00267  0 -0.004  c 0.001 0  0.001 0.00133  0.001 0.00267  c 0.001 0  0.001 -0.00133  0.001 -0.00267  c 0.001 0  0.001 0.00133  0.001 0.00267  E" pathEditMode="relative" ptsTypes="">
                                      <p:cBhvr>
                                        <p:cTn id="5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57" grpId="0"/>
      <p:bldP spid="2058" grpId="0"/>
      <p:bldP spid="2059" grpId="0"/>
      <p:bldP spid="2060" grpId="0"/>
      <p:bldP spid="2061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305800" cy="5407152"/>
          </a:xfrm>
        </p:spPr>
        <p:txBody>
          <a:bodyPr/>
          <a:lstStyle/>
          <a:p>
            <a:r>
              <a:rPr lang="en-CA" dirty="0" smtClean="0"/>
              <a:t>When we play a game from rolling a dice, spinning a spinner, or flipping a coin, there’s a chance that we can win or lose</a:t>
            </a:r>
          </a:p>
          <a:p>
            <a:r>
              <a:rPr lang="en-CA" dirty="0" smtClean="0"/>
              <a:t>We can use theoretical probability to calculate that chance of winning or losing</a:t>
            </a:r>
          </a:p>
          <a:p>
            <a:r>
              <a:rPr lang="en-CA" dirty="0" smtClean="0"/>
              <a:t>In this lesson, we will learn to calculate how much we can expect to win or lose when we play a game many number of times</a:t>
            </a:r>
          </a:p>
          <a:p>
            <a:r>
              <a:rPr lang="en-CA" dirty="0" smtClean="0"/>
              <a:t>“Expected Value” is amount that we can expect to win/lose in each game if we play it many number of times</a:t>
            </a:r>
            <a:endParaRPr lang="en-C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4625" y="261938"/>
            <a:ext cx="8524875" cy="6524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700" dirty="0" smtClean="0"/>
              <a:t>I) Expected value</a:t>
            </a:r>
            <a:endParaRPr lang="en-CA" sz="2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5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/>
              <a:t>Activity: Dice Game</a:t>
            </a:r>
            <a:endParaRPr lang="en-CA" dirty="0"/>
          </a:p>
        </p:txBody>
      </p:sp>
      <p:sp>
        <p:nvSpPr>
          <p:cNvPr id="1031" name="Content Placeholder 2"/>
          <p:cNvSpPr>
            <a:spLocks noGrp="1"/>
          </p:cNvSpPr>
          <p:nvPr>
            <p:ph sz="quarter" idx="1"/>
          </p:nvPr>
        </p:nvSpPr>
        <p:spPr>
          <a:xfrm>
            <a:off x="323850" y="908050"/>
            <a:ext cx="8424863" cy="28082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200" smtClean="0"/>
              <a:t>Suppose it cost $1 to roll a die once and the payoff for each outcome is as follow: </a:t>
            </a:r>
          </a:p>
          <a:p>
            <a:pPr>
              <a:buFont typeface="Wingdings" pitchFamily="2" charset="2"/>
              <a:buNone/>
            </a:pPr>
            <a:endParaRPr lang="en-CA" sz="1200" smtClean="0"/>
          </a:p>
          <a:p>
            <a:pPr>
              <a:buFont typeface="Wingdings" pitchFamily="2" charset="2"/>
              <a:buNone/>
            </a:pPr>
            <a:endParaRPr lang="en-CA" sz="1200" smtClean="0"/>
          </a:p>
          <a:p>
            <a:pPr>
              <a:buFont typeface="Wingdings" pitchFamily="2" charset="2"/>
              <a:buNone/>
            </a:pPr>
            <a:endParaRPr lang="en-CA" sz="2200" smtClean="0"/>
          </a:p>
          <a:p>
            <a:pPr>
              <a:buFont typeface="Wingdings" pitchFamily="2" charset="2"/>
              <a:buNone/>
            </a:pPr>
            <a:r>
              <a:rPr lang="en-CA" sz="2200" smtClean="0"/>
              <a:t>Roll a die 20 times and record each outcome.  Calculate your payoff after 20 rolls.  Is this game worth playing?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438400" y="1676400"/>
          <a:ext cx="384651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4" imgW="2184120" imgH="507960" progId="Equation.DSMT4">
                  <p:embed/>
                </p:oleObj>
              </mc:Choice>
              <mc:Fallback>
                <p:oleObj name="Equation" r:id="rId4" imgW="218412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76400"/>
                        <a:ext cx="3846513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23850" y="3429000"/>
            <a:ext cx="84248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  <a:cs typeface="+mn-cs"/>
              </a:rPr>
              <a:t>The probability distribution for this game is: 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195513" y="3933825"/>
          <a:ext cx="4205287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6" imgW="2387520" imgH="558720" progId="Equation.DSMT4">
                  <p:embed/>
                </p:oleObj>
              </mc:Choice>
              <mc:Fallback>
                <p:oleObj name="Equation" r:id="rId6" imgW="2387520" imgH="558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3933825"/>
                        <a:ext cx="4205287" cy="98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23850" y="4868863"/>
            <a:ext cx="655161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  <a:cs typeface="+mn-cs"/>
              </a:rPr>
              <a:t>The expected value (long run pay off average) is: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828800" y="5486400"/>
          <a:ext cx="21256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8" imgW="1206360" imgH="431640" progId="Equation.DSMT4">
                  <p:embed/>
                </p:oleObj>
              </mc:Choice>
              <mc:Fallback>
                <p:oleObj name="Equation" r:id="rId8" imgW="120636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486400"/>
                        <a:ext cx="2125663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849938" y="5486400"/>
          <a:ext cx="627062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10" imgW="355320" imgH="393480" progId="Equation.DSMT4">
                  <p:embed/>
                </p:oleObj>
              </mc:Choice>
              <mc:Fallback>
                <p:oleObj name="Equation" r:id="rId10" imgW="35532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938" y="5486400"/>
                        <a:ext cx="627062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50825" y="6237288"/>
            <a:ext cx="81375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None/>
              <a:defRPr/>
            </a:pPr>
            <a:r>
              <a:rPr lang="en-CA" sz="2200" dirty="0">
                <a:latin typeface="+mn-lt"/>
                <a:cs typeface="+mn-cs"/>
              </a:rPr>
              <a:t>In the long run, you will </a:t>
            </a:r>
            <a:r>
              <a:rPr lang="en-CA" sz="2200" i="1" u="sng" dirty="0">
                <a:solidFill>
                  <a:srgbClr val="FF0000"/>
                </a:solidFill>
                <a:latin typeface="+mn-lt"/>
                <a:cs typeface="+mn-cs"/>
              </a:rPr>
              <a:t>lose</a:t>
            </a:r>
            <a:r>
              <a:rPr lang="en-CA" sz="2200" dirty="0">
                <a:latin typeface="+mn-lt"/>
                <a:cs typeface="+mn-cs"/>
              </a:rPr>
              <a:t> 33.333 cents per game</a:t>
            </a:r>
          </a:p>
        </p:txBody>
      </p:sp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3732213" y="4076700"/>
          <a:ext cx="695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12" imgW="393480" imgH="177480" progId="Equation.DSMT4">
                  <p:embed/>
                </p:oleObj>
              </mc:Choice>
              <mc:Fallback>
                <p:oleObj name="Equation" r:id="rId12" imgW="39348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213" y="4076700"/>
                        <a:ext cx="6953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4813300" y="4076700"/>
          <a:ext cx="33496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14" imgW="190440" imgH="177480" progId="Equation.DSMT4">
                  <p:embed/>
                </p:oleObj>
              </mc:Choice>
              <mc:Fallback>
                <p:oleObj name="Equation" r:id="rId14" imgW="19044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4076700"/>
                        <a:ext cx="334963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/>
          <p:cNvGraphicFramePr>
            <a:graphicFrameLocks noChangeAspect="1"/>
          </p:cNvGraphicFramePr>
          <p:nvPr/>
        </p:nvGraphicFramePr>
        <p:xfrm>
          <a:off x="5651500" y="4076700"/>
          <a:ext cx="46831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16" imgW="266400" imgH="177480" progId="Equation.DSMT4">
                  <p:embed/>
                </p:oleObj>
              </mc:Choice>
              <mc:Fallback>
                <p:oleObj name="Equation" r:id="rId16" imgW="26640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4076700"/>
                        <a:ext cx="468313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4030662" y="5486400"/>
          <a:ext cx="6937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8" imgW="393480" imgH="431640" progId="Equation.DSMT4">
                  <p:embed/>
                </p:oleObj>
              </mc:Choice>
              <mc:Fallback>
                <p:oleObj name="Equation" r:id="rId18" imgW="39348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662" y="5486400"/>
                        <a:ext cx="69373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4811712" y="5486400"/>
          <a:ext cx="8270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20" imgW="469800" imgH="431640" progId="Equation.DSMT4">
                  <p:embed/>
                </p:oleObj>
              </mc:Choice>
              <mc:Fallback>
                <p:oleObj name="Equation" r:id="rId20" imgW="46980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2" y="5486400"/>
                        <a:ext cx="82708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249362"/>
          </a:xfrm>
        </p:spPr>
        <p:txBody>
          <a:bodyPr>
            <a:noAutofit/>
          </a:bodyPr>
          <a:lstStyle/>
          <a:p>
            <a:r>
              <a:rPr lang="en-CA" sz="2300" dirty="0" smtClean="0"/>
              <a:t>Ex: Given the following spinner and its payoff, calculate the expected value and payoff after 20 spins: </a:t>
            </a:r>
            <a:br>
              <a:rPr lang="en-CA" sz="2300" dirty="0" smtClean="0"/>
            </a:br>
            <a:endParaRPr lang="en-CA" sz="2300" dirty="0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93638" y="1395414"/>
            <a:ext cx="1804987" cy="1804989"/>
            <a:chOff x="982638" y="2743201"/>
            <a:chExt cx="1804548" cy="1804552"/>
          </a:xfrm>
        </p:grpSpPr>
        <p:sp>
          <p:nvSpPr>
            <p:cNvPr id="5" name="Pie 4"/>
            <p:cNvSpPr/>
            <p:nvPr/>
          </p:nvSpPr>
          <p:spPr>
            <a:xfrm>
              <a:off x="982638" y="2743201"/>
              <a:ext cx="1799786" cy="1799789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6" name="Pie 5"/>
            <p:cNvSpPr/>
            <p:nvPr/>
          </p:nvSpPr>
          <p:spPr>
            <a:xfrm flipH="1">
              <a:off x="984226" y="2744788"/>
              <a:ext cx="1801373" cy="1801377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FF0000">
                <a:alpha val="66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7" name="Pie 6"/>
            <p:cNvSpPr/>
            <p:nvPr/>
          </p:nvSpPr>
          <p:spPr>
            <a:xfrm flipH="1" flipV="1">
              <a:off x="984226" y="2744789"/>
              <a:ext cx="1801374" cy="1801378"/>
            </a:xfrm>
            <a:prstGeom prst="pie">
              <a:avLst>
                <a:gd name="adj1" fmla="val 10800000"/>
                <a:gd name="adj2" fmla="val 16170024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8" name="Pie 7"/>
            <p:cNvSpPr/>
            <p:nvPr/>
          </p:nvSpPr>
          <p:spPr>
            <a:xfrm flipV="1">
              <a:off x="987400" y="2747963"/>
              <a:ext cx="1799786" cy="1799790"/>
            </a:xfrm>
            <a:prstGeom prst="pie">
              <a:avLst>
                <a:gd name="adj1" fmla="val 10800000"/>
                <a:gd name="adj2" fmla="val 13362857"/>
              </a:avLst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815873" y="3576436"/>
              <a:ext cx="122207" cy="1222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7" name="Pie 16"/>
            <p:cNvSpPr/>
            <p:nvPr/>
          </p:nvSpPr>
          <p:spPr>
            <a:xfrm rot="8089713" flipH="1">
              <a:off x="984222" y="2745418"/>
              <a:ext cx="1801377" cy="1801374"/>
            </a:xfrm>
            <a:prstGeom prst="pie">
              <a:avLst>
                <a:gd name="adj1" fmla="val 10712131"/>
                <a:gd name="adj2" fmla="val 13518684"/>
              </a:avLst>
            </a:prstGeom>
            <a:solidFill>
              <a:srgbClr val="FF0000">
                <a:alpha val="66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17"/>
          <p:cNvGrpSpPr>
            <a:grpSpLocks/>
          </p:cNvGrpSpPr>
          <p:nvPr/>
        </p:nvGrpSpPr>
        <p:grpSpPr bwMode="auto">
          <a:xfrm>
            <a:off x="558800" y="2282825"/>
            <a:ext cx="2032000" cy="6350"/>
            <a:chOff x="3756447" y="2129050"/>
            <a:chExt cx="2002908" cy="13648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4845528" y="2129050"/>
              <a:ext cx="913827" cy="13648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3756447" y="2129050"/>
              <a:ext cx="899744" cy="0"/>
            </a:xfrm>
            <a:prstGeom prst="line">
              <a:avLst/>
            </a:prstGeom>
            <a:ln w="47625">
              <a:solidFill>
                <a:schemeClr val="bg1">
                  <a:alpha val="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" name="Object 17"/>
          <p:cNvGraphicFramePr>
            <a:graphicFrameLocks noChangeAspect="1"/>
          </p:cNvGraphicFramePr>
          <p:nvPr/>
        </p:nvGraphicFramePr>
        <p:xfrm>
          <a:off x="1044575" y="1641475"/>
          <a:ext cx="3175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4" imgW="88560" imgH="164880" progId="Equation.DSMT4">
                  <p:embed/>
                </p:oleObj>
              </mc:Choice>
              <mc:Fallback>
                <p:oleObj name="Equation" r:id="rId4" imgW="88560" imgH="164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1641475"/>
                        <a:ext cx="317500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1701800" y="1657350"/>
          <a:ext cx="4540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6" imgW="126720" imgH="164880" progId="Equation.DSMT4">
                  <p:embed/>
                </p:oleObj>
              </mc:Choice>
              <mc:Fallback>
                <p:oleObj name="Equation" r:id="rId6" imgW="126720" imgH="164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1657350"/>
                        <a:ext cx="454025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1725613" y="2332038"/>
          <a:ext cx="407987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3" y="2332038"/>
                        <a:ext cx="407987" cy="639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7"/>
          <p:cNvGraphicFramePr>
            <a:graphicFrameLocks noChangeAspect="1"/>
          </p:cNvGraphicFramePr>
          <p:nvPr/>
        </p:nvGraphicFramePr>
        <p:xfrm>
          <a:off x="1146175" y="2514600"/>
          <a:ext cx="45402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10" imgW="126720" imgH="164880" progId="Equation.DSMT4">
                  <p:embed/>
                </p:oleObj>
              </mc:Choice>
              <mc:Fallback>
                <p:oleObj name="Equation" r:id="rId10" imgW="126720" imgH="164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175" y="2514600"/>
                        <a:ext cx="454025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811212" y="2301875"/>
          <a:ext cx="407988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12" imgW="114120" imgH="164880" progId="Equation.DSMT4">
                  <p:embed/>
                </p:oleObj>
              </mc:Choice>
              <mc:Fallback>
                <p:oleObj name="Equation" r:id="rId12" imgW="11412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12" y="2301875"/>
                        <a:ext cx="407988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762000" y="3581400"/>
            <a:ext cx="1828800" cy="533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300" dirty="0" smtClean="0">
                <a:solidFill>
                  <a:srgbClr val="FF0000"/>
                </a:solidFill>
              </a:rPr>
              <a:t>Spin Button</a:t>
            </a:r>
            <a:endParaRPr lang="en-CA" sz="2300" dirty="0">
              <a:solidFill>
                <a:srgbClr val="FF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240088" y="1219200"/>
          <a:ext cx="5189537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14" imgW="2946240" imgH="507960" progId="Equation.DSMT4">
                  <p:embed/>
                </p:oleObj>
              </mc:Choice>
              <mc:Fallback>
                <p:oleObj name="Equation" r:id="rId14" imgW="294624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8" y="1219200"/>
                        <a:ext cx="5189537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10"/>
          <p:cNvSpPr txBox="1">
            <a:spLocks noChangeArrowheads="1"/>
          </p:cNvSpPr>
          <p:nvPr/>
        </p:nvSpPr>
        <p:spPr bwMode="auto">
          <a:xfrm>
            <a:off x="3404723" y="2159000"/>
            <a:ext cx="523412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200" dirty="0" smtClean="0">
                <a:solidFill>
                  <a:srgbClr val="FF0000"/>
                </a:solidFill>
              </a:rPr>
              <a:t>Note: Outcomes “4” and “5” are half</a:t>
            </a:r>
            <a:br>
              <a:rPr lang="en-CA" sz="2200" dirty="0" smtClean="0">
                <a:solidFill>
                  <a:srgbClr val="FF0000"/>
                </a:solidFill>
              </a:rPr>
            </a:br>
            <a:r>
              <a:rPr lang="en-CA" sz="2200" dirty="0" smtClean="0">
                <a:solidFill>
                  <a:srgbClr val="FF0000"/>
                </a:solidFill>
              </a:rPr>
              <a:t>as likely to occur as the other numbers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24" name="TextBox 10"/>
          <p:cNvSpPr txBox="1">
            <a:spLocks noChangeArrowheads="1"/>
          </p:cNvSpPr>
          <p:nvPr/>
        </p:nvSpPr>
        <p:spPr bwMode="auto">
          <a:xfrm>
            <a:off x="3610964" y="2933700"/>
            <a:ext cx="477085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200" dirty="0" smtClean="0">
                <a:solidFill>
                  <a:srgbClr val="FF0000"/>
                </a:solidFill>
              </a:rPr>
              <a:t>Outcomes “1”, “2”, and “3” are 25%,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25" name="TextBox 10"/>
          <p:cNvSpPr txBox="1">
            <a:spLocks noChangeArrowheads="1"/>
          </p:cNvSpPr>
          <p:nvPr/>
        </p:nvSpPr>
        <p:spPr bwMode="auto">
          <a:xfrm>
            <a:off x="3890524" y="3352800"/>
            <a:ext cx="423866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sz="2200" dirty="0" smtClean="0">
                <a:solidFill>
                  <a:srgbClr val="FF0000"/>
                </a:solidFill>
              </a:rPr>
              <a:t>outcomes “4” and “5” are 12.5%</a:t>
            </a:r>
            <a:endParaRPr lang="en-CA" sz="2200" dirty="0">
              <a:solidFill>
                <a:srgbClr val="FF0000"/>
              </a:solidFill>
            </a:endParaRP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3416300" y="3835400"/>
          <a:ext cx="5072063" cy="832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16" imgW="3098520" imgH="507960" progId="Equation.DSMT4">
                  <p:embed/>
                </p:oleObj>
              </mc:Choice>
              <mc:Fallback>
                <p:oleObj name="Equation" r:id="rId16" imgW="309852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835400"/>
                        <a:ext cx="5072063" cy="832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00013" y="4800600"/>
          <a:ext cx="19240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18" imgW="1091880" imgH="431640" progId="Equation.DSMT4">
                  <p:embed/>
                </p:oleObj>
              </mc:Choice>
              <mc:Fallback>
                <p:oleObj name="Equation" r:id="rId18" imgW="109188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3" y="4800600"/>
                        <a:ext cx="192405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/>
          <p:cNvGraphicFramePr>
            <a:graphicFrameLocks noChangeAspect="1"/>
          </p:cNvGraphicFramePr>
          <p:nvPr/>
        </p:nvGraphicFramePr>
        <p:xfrm>
          <a:off x="2071688" y="4800600"/>
          <a:ext cx="647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20" imgW="368280" imgH="431640" progId="Equation.DSMT4">
                  <p:embed/>
                </p:oleObj>
              </mc:Choice>
              <mc:Fallback>
                <p:oleObj name="Equation" r:id="rId20" imgW="36828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4800600"/>
                        <a:ext cx="6477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2"/>
          <p:cNvGraphicFramePr>
            <a:graphicFrameLocks noChangeAspect="1"/>
          </p:cNvGraphicFramePr>
          <p:nvPr/>
        </p:nvGraphicFramePr>
        <p:xfrm>
          <a:off x="2703513" y="4800600"/>
          <a:ext cx="8270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22" imgW="469800" imgH="431640" progId="Equation.DSMT4">
                  <p:embed/>
                </p:oleObj>
              </mc:Choice>
              <mc:Fallback>
                <p:oleObj name="Equation" r:id="rId22" imgW="469800" imgH="431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4800600"/>
                        <a:ext cx="82708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/>
        </p:nvGraphicFramePr>
        <p:xfrm>
          <a:off x="3508375" y="4813300"/>
          <a:ext cx="10271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24" imgW="583920" imgH="431640" progId="Equation.DSMT4">
                  <p:embed/>
                </p:oleObj>
              </mc:Choice>
              <mc:Fallback>
                <p:oleObj name="Equation" r:id="rId24" imgW="583920" imgH="4316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375" y="4813300"/>
                        <a:ext cx="1027113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1"/>
          <p:cNvGraphicFramePr>
            <a:graphicFrameLocks noChangeAspect="1"/>
          </p:cNvGraphicFramePr>
          <p:nvPr/>
        </p:nvGraphicFramePr>
        <p:xfrm>
          <a:off x="4511675" y="4813300"/>
          <a:ext cx="8270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26" imgW="469800" imgH="431640" progId="Equation.DSMT4">
                  <p:embed/>
                </p:oleObj>
              </mc:Choice>
              <mc:Fallback>
                <p:oleObj name="Equation" r:id="rId26" imgW="469800" imgH="431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4813300"/>
                        <a:ext cx="82708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4"/>
          <p:cNvGraphicFramePr>
            <a:graphicFrameLocks noChangeAspect="1"/>
          </p:cNvGraphicFramePr>
          <p:nvPr/>
        </p:nvGraphicFramePr>
        <p:xfrm>
          <a:off x="774700" y="5659438"/>
          <a:ext cx="270668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28" imgW="1536480" imgH="393480" progId="Equation.DSMT4">
                  <p:embed/>
                </p:oleObj>
              </mc:Choice>
              <mc:Fallback>
                <p:oleObj name="Equation" r:id="rId28" imgW="1536480" imgH="393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5659438"/>
                        <a:ext cx="2706688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4"/>
          <p:cNvGraphicFramePr>
            <a:graphicFrameLocks noChangeAspect="1"/>
          </p:cNvGraphicFramePr>
          <p:nvPr/>
        </p:nvGraphicFramePr>
        <p:xfrm>
          <a:off x="3570288" y="5654675"/>
          <a:ext cx="82708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30" imgW="469800" imgH="393480" progId="Equation.DSMT4">
                  <p:embed/>
                </p:oleObj>
              </mc:Choice>
              <mc:Fallback>
                <p:oleObj name="Equation" r:id="rId30" imgW="469800" imgH="393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5654675"/>
                        <a:ext cx="827087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4"/>
          <p:cNvGraphicFramePr>
            <a:graphicFrameLocks noChangeAspect="1"/>
          </p:cNvGraphicFramePr>
          <p:nvPr/>
        </p:nvGraphicFramePr>
        <p:xfrm>
          <a:off x="4476750" y="5827713"/>
          <a:ext cx="10509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32" imgW="596880" imgH="177480" progId="Equation.DSMT4">
                  <p:embed/>
                </p:oleObj>
              </mc:Choice>
              <mc:Fallback>
                <p:oleObj name="Equation" r:id="rId32" imgW="5968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5827713"/>
                        <a:ext cx="1050925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10"/>
          <p:cNvSpPr txBox="1">
            <a:spLocks noChangeArrowheads="1"/>
          </p:cNvSpPr>
          <p:nvPr/>
        </p:nvSpPr>
        <p:spPr bwMode="auto">
          <a:xfrm>
            <a:off x="5740400" y="4813300"/>
            <a:ext cx="320022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sz="2200" dirty="0" smtClean="0">
                <a:solidFill>
                  <a:srgbClr val="FF0000"/>
                </a:solidFill>
              </a:rPr>
              <a:t>You can expect to lose</a:t>
            </a:r>
            <a:br>
              <a:rPr lang="en-CA" sz="2200" dirty="0" smtClean="0">
                <a:solidFill>
                  <a:srgbClr val="FF0000"/>
                </a:solidFill>
              </a:rPr>
            </a:br>
            <a:r>
              <a:rPr lang="en-CA" sz="2200" dirty="0" smtClean="0">
                <a:solidFill>
                  <a:srgbClr val="FF0000"/>
                </a:solidFill>
              </a:rPr>
              <a:t>62.5 cents each game.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37" name="TextBox 10"/>
          <p:cNvSpPr txBox="1">
            <a:spLocks noChangeArrowheads="1"/>
          </p:cNvSpPr>
          <p:nvPr/>
        </p:nvSpPr>
        <p:spPr bwMode="auto">
          <a:xfrm>
            <a:off x="5753100" y="5651500"/>
            <a:ext cx="3200222" cy="76944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sz="2200" dirty="0" smtClean="0">
                <a:solidFill>
                  <a:srgbClr val="FF0000"/>
                </a:solidFill>
              </a:rPr>
              <a:t>In 20 games, you </a:t>
            </a:r>
            <a:br>
              <a:rPr lang="en-CA" sz="2200" dirty="0" smtClean="0">
                <a:solidFill>
                  <a:srgbClr val="FF0000"/>
                </a:solidFill>
              </a:rPr>
            </a:br>
            <a:r>
              <a:rPr lang="en-CA" sz="2200" dirty="0" smtClean="0">
                <a:solidFill>
                  <a:srgbClr val="FF0000"/>
                </a:solidFill>
              </a:rPr>
              <a:t>will lose $12.50</a:t>
            </a:r>
            <a:endParaRPr lang="en-CA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mp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460000">
                                      <p:cBhvr>
                                        <p:cTn id="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mp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7200000">
                                      <p:cBhvr>
                                        <p:cTn id="8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mp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15260000">
                                      <p:cBhvr>
                                        <p:cTn id="8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mp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0600000">
                                      <p:cBhvr>
                                        <p:cTn id="8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mph" presetSubtype="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44660000">
                                      <p:cBhvr>
                                        <p:cTn id="93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36" grpId="0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mtClean="0"/>
              <a:t>Handout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ISPRING_RESOURCE_PATHS_HASH" val="6cefca26cfd723173d4fc5f1a1f41ba8a745a"/>
  <p:tag name="ISPRING_RESOURCE_PATHS_HASH_2" val="35bcca1db9875baa4171d5783f23e7ed98cdb"/>
  <p:tag name="ISPRING_ULTRA_SCORM_COURSE_ID" val="14ADE8C3-108C-403B-82BB-E4DC44016193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6.4 Expected Value and Simulations"/>
  <p:tag name="ISPRING_RESOURCE_PATHS_HASH_PRESENTER" val="1e9e408ed9d2f0b3f94d20ddc9c9d3fc881bd8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169</TotalTime>
  <Words>550</Words>
  <Application>Microsoft Office PowerPoint</Application>
  <PresentationFormat>On-screen Show (4:3)</PresentationFormat>
  <Paragraphs>66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Century Schoolbook</vt:lpstr>
      <vt:lpstr>Wingdings</vt:lpstr>
      <vt:lpstr>Wingdings 2</vt:lpstr>
      <vt:lpstr>Oriel</vt:lpstr>
      <vt:lpstr>Equation</vt:lpstr>
      <vt:lpstr>6.4 Simulation and  Expected Value</vt:lpstr>
      <vt:lpstr>I) Simulations</vt:lpstr>
      <vt:lpstr>PowerPoint Presentation</vt:lpstr>
      <vt:lpstr>Activity: If you flip a coin 100 times, How many heads will you get? </vt:lpstr>
      <vt:lpstr>I) Expected value</vt:lpstr>
      <vt:lpstr>Activity: Dice Game</vt:lpstr>
      <vt:lpstr>Ex: Given the following spinner and its payoff, calculate the expected value and payoff after 20 spins:  </vt:lpstr>
      <vt:lpstr>Homework: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6.4 Expected Value and Simulations</dc:title>
  <dc:creator>Danny Young</dc:creator>
  <cp:lastModifiedBy>Danny Young</cp:lastModifiedBy>
  <cp:revision>31</cp:revision>
  <dcterms:created xsi:type="dcterms:W3CDTF">2013-02-07T03:52:42Z</dcterms:created>
  <dcterms:modified xsi:type="dcterms:W3CDTF">2015-03-19T00:03:38Z</dcterms:modified>
</cp:coreProperties>
</file>